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4" r:id="rId3"/>
    <p:sldId id="259" r:id="rId4"/>
    <p:sldId id="260" r:id="rId5"/>
    <p:sldId id="262" r:id="rId6"/>
    <p:sldId id="278" r:id="rId7"/>
    <p:sldId id="284" r:id="rId8"/>
    <p:sldId id="285" r:id="rId9"/>
    <p:sldId id="283" r:id="rId10"/>
    <p:sldId id="281" r:id="rId11"/>
    <p:sldId id="282" r:id="rId12"/>
    <p:sldId id="266" r:id="rId13"/>
    <p:sldId id="269" r:id="rId14"/>
    <p:sldId id="271" r:id="rId15"/>
    <p:sldId id="267" r:id="rId16"/>
    <p:sldId id="270" r:id="rId17"/>
    <p:sldId id="286" r:id="rId18"/>
    <p:sldId id="268" r:id="rId19"/>
    <p:sldId id="273" r:id="rId20"/>
    <p:sldId id="274" r:id="rId21"/>
    <p:sldId id="280" r:id="rId22"/>
    <p:sldId id="287" r:id="rId23"/>
    <p:sldId id="272" r:id="rId24"/>
    <p:sldId id="288" r:id="rId25"/>
    <p:sldId id="295" r:id="rId26"/>
    <p:sldId id="296" r:id="rId27"/>
    <p:sldId id="291" r:id="rId28"/>
    <p:sldId id="275" r:id="rId29"/>
    <p:sldId id="297" r:id="rId30"/>
    <p:sldId id="289" r:id="rId31"/>
    <p:sldId id="279" r:id="rId32"/>
    <p:sldId id="292" r:id="rId33"/>
    <p:sldId id="293" r:id="rId34"/>
    <p:sldId id="265" r:id="rId35"/>
    <p:sldId id="27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3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91416-90E5-45DE-9B53-7250554A6228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14AD9-6DE0-4032-9080-54E3A3887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64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2B274-4813-4727-BD2F-96D84DCCA7AA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2131D-2360-41FF-8A98-409ADB7B1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51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happens if they have more than one tax ID number?  Will they need to have more than one account?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2131D-2360-41FF-8A98-409ADB7B187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3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FB35-8E10-47C2-A8E3-277AC6AE6F0D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6F34-5096-4906-9BD1-AC56A87F1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FB35-8E10-47C2-A8E3-277AC6AE6F0D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6F34-5096-4906-9BD1-AC56A87F1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FB35-8E10-47C2-A8E3-277AC6AE6F0D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6F34-5096-4906-9BD1-AC56A87F1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FB35-8E10-47C2-A8E3-277AC6AE6F0D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6F34-5096-4906-9BD1-AC56A87F1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FB35-8E10-47C2-A8E3-277AC6AE6F0D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6F34-5096-4906-9BD1-AC56A87F1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FB35-8E10-47C2-A8E3-277AC6AE6F0D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6F34-5096-4906-9BD1-AC56A87F1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FB35-8E10-47C2-A8E3-277AC6AE6F0D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6F34-5096-4906-9BD1-AC56A87F1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FB35-8E10-47C2-A8E3-277AC6AE6F0D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6F34-5096-4906-9BD1-AC56A87F1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FB35-8E10-47C2-A8E3-277AC6AE6F0D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6F34-5096-4906-9BD1-AC56A87F1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FB35-8E10-47C2-A8E3-277AC6AE6F0D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6F34-5096-4906-9BD1-AC56A87F1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FB35-8E10-47C2-A8E3-277AC6AE6F0D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6F34-5096-4906-9BD1-AC56A87F1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CFB35-8E10-47C2-A8E3-277AC6AE6F0D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26F34-5096-4906-9BD1-AC56A87F1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anctionscreeningnow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ctionscreeningnow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info@oigcompliancenow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anctionscreeningnow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sanctionscreeningnow.com/OIGComplianceVendor/Registration.aspx/Form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50" y="1752600"/>
            <a:ext cx="8763000" cy="1470025"/>
          </a:xfrm>
        </p:spPr>
        <p:txBody>
          <a:bodyPr>
            <a:normAutofit fontScale="90000"/>
          </a:bodyPr>
          <a:lstStyle/>
          <a:p>
            <a:r>
              <a:rPr lang="en-US" sz="3800" b="1" dirty="0" smtClean="0"/>
              <a:t>Tri-Counties Regional Center (TCRC)</a:t>
            </a:r>
            <a:br>
              <a:rPr lang="en-US" sz="3800" b="1" dirty="0" smtClean="0"/>
            </a:br>
            <a:r>
              <a:rPr lang="en-US" sz="3800" b="1" dirty="0" smtClean="0"/>
              <a:t>DS1891 Compliance Website</a:t>
            </a:r>
            <a:br>
              <a:rPr lang="en-US" sz="3800" b="1" dirty="0" smtClean="0"/>
            </a:br>
            <a:r>
              <a:rPr lang="en-US" sz="3800" b="1" dirty="0" smtClean="0"/>
              <a:t>Information and Instructions</a:t>
            </a:r>
            <a:endParaRPr lang="en-US" sz="3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Biennial Requirement to Update Form DS1891 – Applicant/Vendor Disclosure Statement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026" name="Picture 2" descr="OIG ComplianceNOW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5943600"/>
            <a:ext cx="3295650" cy="85725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791200"/>
            <a:ext cx="2792650" cy="853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Registration</a:t>
            </a:r>
            <a:endParaRPr lang="en-US" u="sng" dirty="0"/>
          </a:p>
        </p:txBody>
      </p:sp>
      <p:pic>
        <p:nvPicPr>
          <p:cNvPr id="4" name="Picture 2" descr="OIG ComplianceNOW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987095"/>
            <a:ext cx="2762250" cy="71850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31137"/>
            <a:ext cx="6781800" cy="340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158109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Then enter the password </a:t>
            </a:r>
            <a:r>
              <a:rPr lang="en-US" sz="2000" dirty="0" smtClean="0"/>
              <a:t>that</a:t>
            </a:r>
            <a:r>
              <a:rPr lang="en-US" dirty="0" smtClean="0"/>
              <a:t> was provided to you for registration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Registration</a:t>
            </a:r>
            <a:endParaRPr lang="en-US" u="sng" dirty="0"/>
          </a:p>
        </p:txBody>
      </p:sp>
      <p:pic>
        <p:nvPicPr>
          <p:cNvPr id="4" name="Picture 2" descr="OIG ComplianceNOW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987095"/>
            <a:ext cx="2762250" cy="71850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21073"/>
            <a:ext cx="5105400" cy="34939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1334869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dirty="0" smtClean="0"/>
              <a:t> If the system does not have your email address on file, it will ask you to enter your email address and to confirm the address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0"/>
            <a:ext cx="520305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Privacy Policy</a:t>
            </a:r>
            <a:endParaRPr lang="en-US" u="sng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29200" y="6019800"/>
            <a:ext cx="1295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43000" y="1334869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You will then be transferred to your portal account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You must agree with the Regional Center’s privacy policy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Company Profile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383268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You will then be asked to update your Company Profile page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Please make the updates and hit “Submit” when completed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133600"/>
            <a:ext cx="5334000" cy="448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09800"/>
            <a:ext cx="6143625" cy="318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Portal Admin</a:t>
            </a:r>
            <a:endParaRPr lang="en-US" u="sng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419600" y="5181600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OIG ComplianceNOW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987095"/>
            <a:ext cx="2762250" cy="71850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1334869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dirty="0" smtClean="0"/>
              <a:t>To change your password, use the blue button at the bottom of the Company Profile page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Home Page</a:t>
            </a:r>
            <a:endParaRPr lang="en-US" u="sng" dirty="0"/>
          </a:p>
        </p:txBody>
      </p:sp>
      <p:pic>
        <p:nvPicPr>
          <p:cNvPr id="5" name="Picture 2" descr="OIG ComplianceNOW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987095"/>
            <a:ext cx="2762250" cy="71850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1334869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On the Home page, you will see links on the left to access all pages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You can use the icons to download the DS form and FAQ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You can also download instructions on how to use the portal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381250"/>
            <a:ext cx="7379935" cy="4095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5943600" y="5562600"/>
            <a:ext cx="11430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 smtClean="0"/>
              <a:t>User Management</a:t>
            </a:r>
            <a:endParaRPr lang="en-US" u="sng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200400"/>
            <a:ext cx="39243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29200" y="3335372"/>
            <a:ext cx="33528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You can add more users on the User Management page</a:t>
            </a:r>
          </a:p>
          <a:p>
            <a:pPr marL="225425" indent="-2254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Click on the ADD NEW button at the top of the page</a:t>
            </a:r>
          </a:p>
          <a:p>
            <a:pPr marL="225425" indent="-2254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Fill in the contact fields; each user needs an email address and password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/>
              <a:t>New users will be added to the Users table above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914400"/>
            <a:ext cx="65627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7772400" y="1447800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7379935" cy="4095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DS1891 Form</a:t>
            </a:r>
            <a:endParaRPr lang="en-US" u="sng" dirty="0"/>
          </a:p>
        </p:txBody>
      </p:sp>
      <p:pic>
        <p:nvPicPr>
          <p:cNvPr id="5" name="Picture 2" descr="OIG ComplianceNOW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987095"/>
            <a:ext cx="2762250" cy="71850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1371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On the Home page, there is a link for updating your DS1891 form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828800" y="3429000"/>
            <a:ext cx="6096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7379176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DS1891 Form</a:t>
            </a:r>
            <a:endParaRPr lang="en-US" u="sng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743200" y="4038600"/>
            <a:ext cx="6096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OIG ComplianceNOW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987095"/>
            <a:ext cx="2762250" cy="71850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13716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Select one of the buttons for Reason for Form Completion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You can see the definitions on the screen by hovering over the two options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69" y="2590800"/>
            <a:ext cx="7303931" cy="332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DS1891 Form</a:t>
            </a:r>
            <a:endParaRPr lang="en-US" u="sng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057400" y="4648200"/>
            <a:ext cx="9144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OIG ComplianceNOW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987095"/>
            <a:ext cx="2762250" cy="71850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136267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Complete the rest of the form; enter as much information as possible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When you are finished, you must check the box at the bottom of the form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You will get an error message if any fields are incomplete or need corrections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DS1891 Update Process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Regulations dictate that Service Providers must update their DS1891 forms for all vendor numbers as a requirement for continued vendorization eligibility</a:t>
            </a:r>
          </a:p>
          <a:p>
            <a:r>
              <a:rPr lang="en-US" sz="2400" dirty="0" smtClean="0"/>
              <a:t>Updates must be completed and submitted within 60 days of the notice from TCRC</a:t>
            </a:r>
          </a:p>
          <a:p>
            <a:r>
              <a:rPr lang="en-US" sz="2400" dirty="0" smtClean="0"/>
              <a:t>TCRC will be using a web-based portal for Service Providers to update their DS1891 forms</a:t>
            </a:r>
          </a:p>
          <a:p>
            <a:r>
              <a:rPr lang="en-US" sz="2400" dirty="0" smtClean="0"/>
              <a:t>TCRC will send an enrollment form to Service Providers asking for the name and email address of the person who will be the Portal Administrator</a:t>
            </a:r>
          </a:p>
        </p:txBody>
      </p:sp>
      <p:pic>
        <p:nvPicPr>
          <p:cNvPr id="5" name="Picture 2" descr="OIG ComplianceNOW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987095"/>
            <a:ext cx="2762250" cy="718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0"/>
            <a:ext cx="7543800" cy="29233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DS1891 Form</a:t>
            </a:r>
            <a:endParaRPr lang="en-US" u="sng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934200" y="2438400"/>
            <a:ext cx="6858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OIG ComplianceNOW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987095"/>
            <a:ext cx="2762250" cy="71850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1334869"/>
            <a:ext cx="7315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 All versions of your form will be saved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 To access them, click the View Archived button at the top of the form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 You will see a list showing who made the changes and when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You can click on the View PDF icon to see a version of each form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DS1891 Form</a:t>
            </a:r>
            <a:endParaRPr lang="en-US" u="sng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225" y="2514600"/>
            <a:ext cx="6124575" cy="328384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66800" y="1611868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you complete your form, click the blue button to view and print the completed form.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381250"/>
            <a:ext cx="7379935" cy="4095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u="sng" dirty="0" smtClean="0"/>
              <a:t>DS1891 Form</a:t>
            </a:r>
            <a:endParaRPr lang="en-US" u="sng" dirty="0"/>
          </a:p>
        </p:txBody>
      </p:sp>
      <p:pic>
        <p:nvPicPr>
          <p:cNvPr id="5" name="Picture 2" descr="OIG ComplianceNOW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987095"/>
            <a:ext cx="2762250" cy="71850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398" y="1295400"/>
            <a:ext cx="7379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To see the results of your screening, login and go to the Home page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/>
              <a:t>Click the Search &amp; Download Reports button to see the page where you can download your screening report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667000" y="4191000"/>
            <a:ext cx="6096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062" y="2895600"/>
            <a:ext cx="5880538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u="sng" dirty="0" smtClean="0"/>
              <a:t>Download Screening Report</a:t>
            </a:r>
            <a:endParaRPr lang="en-US" u="sng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239000" y="5410200"/>
            <a:ext cx="8382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4539" y="1143000"/>
            <a:ext cx="807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Click the blue button for Load Latest 10 Reports</a:t>
            </a:r>
          </a:p>
          <a:p>
            <a:pPr marL="225425" indent="-2254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You will see one record for your screening report; you will have only one current screening report in the system at a time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/>
              <a:t>When the Status shows as “Completed”, you will see a PDF icon for your report; click </a:t>
            </a:r>
            <a:r>
              <a:rPr lang="en-US" dirty="0" smtClean="0">
                <a:solidFill>
                  <a:srgbClr val="FF0000"/>
                </a:solidFill>
              </a:rPr>
              <a:t>the PDF icon </a:t>
            </a:r>
            <a:r>
              <a:rPr lang="en-US" dirty="0" smtClean="0"/>
              <a:t>to download and view your report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400800" y="4114800"/>
            <a:ext cx="6096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Download Screening Report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981200"/>
            <a:ext cx="7848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Your report will show </a:t>
            </a:r>
            <a:r>
              <a:rPr lang="en-US" sz="2200" strike="sngStrike" dirty="0" smtClean="0"/>
              <a:t>that no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whether any </a:t>
            </a:r>
            <a:r>
              <a:rPr lang="en-US" sz="2200" dirty="0" smtClean="0"/>
              <a:t>exclusions have been found (see next slide)</a:t>
            </a:r>
          </a:p>
          <a:p>
            <a:pPr marL="17145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 smtClean="0"/>
              <a:t>TCRC will have access to your report using the portal; you do not need to send a copy to them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200" dirty="0" smtClean="0"/>
              <a:t>Staff at OIG/CN will automatically screen the names on your form and contact you if they need any assistance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Download Screening Report</a:t>
            </a:r>
            <a:endParaRPr lang="en-US" u="sn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781925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2438400" y="4800600"/>
            <a:ext cx="11430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Biennial Screenings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4999"/>
            <a:ext cx="8229600" cy="396240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You will receive a communication from </a:t>
            </a:r>
            <a:r>
              <a:rPr lang="en-US" dirty="0" smtClean="0"/>
              <a:t>TCRC </a:t>
            </a:r>
            <a:r>
              <a:rPr lang="en-US" dirty="0">
                <a:solidFill>
                  <a:srgbClr val="FF0000"/>
                </a:solidFill>
              </a:rPr>
              <a:t>each </a:t>
            </a:r>
            <a:r>
              <a:rPr lang="en-US" dirty="0"/>
              <a:t>time </a:t>
            </a:r>
            <a:r>
              <a:rPr lang="en-US" dirty="0">
                <a:solidFill>
                  <a:srgbClr val="FF0000"/>
                </a:solidFill>
              </a:rPr>
              <a:t>it is necessary </a:t>
            </a:r>
            <a:r>
              <a:rPr lang="en-US" dirty="0"/>
              <a:t>to make updates to your DS1891 </a:t>
            </a:r>
            <a:r>
              <a:rPr lang="en-US" dirty="0" smtClean="0"/>
              <a:t>form.</a:t>
            </a:r>
          </a:p>
          <a:p>
            <a:r>
              <a:rPr lang="en-US" dirty="0" smtClean="0"/>
              <a:t>Simply </a:t>
            </a:r>
            <a:r>
              <a:rPr lang="en-US" dirty="0"/>
              <a:t>repeat the procedures outlined here for making updates to </a:t>
            </a:r>
            <a:r>
              <a:rPr lang="en-US" dirty="0" smtClean="0"/>
              <a:t>your form(s).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27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46482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800" dirty="0" smtClean="0"/>
              <a:t>*</a:t>
            </a:r>
            <a:r>
              <a:rPr lang="en-US" sz="4800" u="sng" dirty="0" smtClean="0"/>
              <a:t>Super Vendors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sz="2800" dirty="0" smtClean="0"/>
              <a:t>*</a:t>
            </a:r>
            <a:r>
              <a:rPr lang="en-US" sz="2400" dirty="0" smtClean="0"/>
              <a:t>Vendors </a:t>
            </a:r>
            <a:r>
              <a:rPr lang="en-US" sz="2400" dirty="0"/>
              <a:t>with multiple vendor </a:t>
            </a:r>
            <a:r>
              <a:rPr lang="en-US" sz="2400" dirty="0" smtClean="0"/>
              <a:t>numbers</a:t>
            </a:r>
            <a:endParaRPr lang="en-US" sz="2400" dirty="0"/>
          </a:p>
        </p:txBody>
      </p:sp>
      <p:pic>
        <p:nvPicPr>
          <p:cNvPr id="5" name="Picture 2" descr="OIG ComplianceNOW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987095"/>
            <a:ext cx="2762250" cy="718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u="sng" dirty="0" smtClean="0"/>
              <a:t>Super Vendors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707679" y="1447800"/>
            <a:ext cx="777240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If you have more than one vendor number, your vendor numbers will be linked together in a single account </a:t>
            </a:r>
            <a:r>
              <a:rPr lang="en-US" sz="2400" dirty="0" smtClean="0">
                <a:solidFill>
                  <a:srgbClr val="FF0000"/>
                </a:solidFill>
              </a:rPr>
              <a:t>based on the Tax ID Number</a:t>
            </a:r>
          </a:p>
          <a:p>
            <a:pPr marL="230188" indent="-2301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Super Vendors will be able to manage all linked DS forms using a single portal account and email address</a:t>
            </a:r>
          </a:p>
          <a:p>
            <a:pPr marL="230188" indent="-2301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You will be provided with a password and vendor number combination to access your linked account</a:t>
            </a:r>
          </a:p>
          <a:p>
            <a:pPr marL="230188" indent="-2301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Complete the Registration process using the </a:t>
            </a:r>
            <a:r>
              <a:rPr lang="en-US" sz="2400" dirty="0" smtClean="0">
                <a:solidFill>
                  <a:srgbClr val="FF0000"/>
                </a:solidFill>
              </a:rPr>
              <a:t>password and vendor number </a:t>
            </a:r>
            <a:r>
              <a:rPr lang="en-US" sz="2400" dirty="0" smtClean="0"/>
              <a:t>provided to you by TCRC</a:t>
            </a:r>
          </a:p>
          <a:p>
            <a:pPr marL="230188" indent="-2301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You will see all linked vendor numbers on your Home Page</a:t>
            </a:r>
          </a:p>
          <a:p>
            <a:pPr algn="just">
              <a:spcAft>
                <a:spcPts val="600"/>
              </a:spcAft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609600"/>
            <a:ext cx="81534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u="sng" dirty="0" smtClean="0">
                <a:solidFill>
                  <a:srgbClr val="FF0000"/>
                </a:solidFill>
              </a:rPr>
              <a:t>More Than One Tax ID Number</a:t>
            </a:r>
          </a:p>
          <a:p>
            <a:pPr>
              <a:spcAft>
                <a:spcPts val="1200"/>
              </a:spcAft>
            </a:pPr>
            <a:endParaRPr lang="en-US" sz="2400" dirty="0">
              <a:solidFill>
                <a:srgbClr val="FF0000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If </a:t>
            </a:r>
            <a:r>
              <a:rPr lang="en-US" sz="2400" dirty="0">
                <a:solidFill>
                  <a:srgbClr val="FF0000"/>
                </a:solidFill>
              </a:rPr>
              <a:t>you have </a:t>
            </a:r>
            <a:r>
              <a:rPr lang="en-US" sz="2400" dirty="0" smtClean="0">
                <a:solidFill>
                  <a:srgbClr val="FF0000"/>
                </a:solidFill>
              </a:rPr>
              <a:t>vendor </a:t>
            </a:r>
            <a:r>
              <a:rPr lang="en-US" sz="2400" dirty="0">
                <a:solidFill>
                  <a:srgbClr val="FF0000"/>
                </a:solidFill>
              </a:rPr>
              <a:t>numbers that are associated with </a:t>
            </a:r>
            <a:r>
              <a:rPr lang="en-US" sz="2400" u="sng" dirty="0" smtClean="0">
                <a:solidFill>
                  <a:srgbClr val="FF0000"/>
                </a:solidFill>
              </a:rPr>
              <a:t>different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tax IDs, you will be asked to set up </a:t>
            </a:r>
            <a:r>
              <a:rPr lang="en-US" sz="2400" dirty="0" smtClean="0">
                <a:solidFill>
                  <a:srgbClr val="FF0000"/>
                </a:solidFill>
              </a:rPr>
              <a:t>an account </a:t>
            </a:r>
            <a:r>
              <a:rPr lang="en-US" sz="2400" dirty="0">
                <a:solidFill>
                  <a:srgbClr val="FF0000"/>
                </a:solidFill>
              </a:rPr>
              <a:t>with </a:t>
            </a:r>
            <a:r>
              <a:rPr lang="en-US" sz="2400" dirty="0" smtClean="0">
                <a:solidFill>
                  <a:srgbClr val="FF0000"/>
                </a:solidFill>
              </a:rPr>
              <a:t>a separate </a:t>
            </a:r>
            <a:r>
              <a:rPr lang="en-US" sz="2400" dirty="0">
                <a:solidFill>
                  <a:srgbClr val="FF0000"/>
                </a:solidFill>
              </a:rPr>
              <a:t>email </a:t>
            </a:r>
            <a:r>
              <a:rPr lang="en-US" sz="2400" dirty="0" smtClean="0">
                <a:solidFill>
                  <a:srgbClr val="FF0000"/>
                </a:solidFill>
              </a:rPr>
              <a:t>address </a:t>
            </a:r>
            <a:r>
              <a:rPr lang="en-US" sz="2400" dirty="0">
                <a:solidFill>
                  <a:srgbClr val="FF0000"/>
                </a:solidFill>
              </a:rPr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password for each vendor number/Tax ID combination. 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TCRC will </a:t>
            </a:r>
            <a:r>
              <a:rPr lang="en-US" sz="2400" dirty="0">
                <a:solidFill>
                  <a:srgbClr val="FF0000"/>
                </a:solidFill>
              </a:rPr>
              <a:t>select </a:t>
            </a:r>
            <a:r>
              <a:rPr lang="en-US" sz="2400" dirty="0" smtClean="0">
                <a:solidFill>
                  <a:srgbClr val="FF0000"/>
                </a:solidFill>
              </a:rPr>
              <a:t>a vendor </a:t>
            </a:r>
            <a:r>
              <a:rPr lang="en-US" sz="2400" dirty="0">
                <a:solidFill>
                  <a:srgbClr val="FF0000"/>
                </a:solidFill>
              </a:rPr>
              <a:t>number and password combination that will be used for registration of each </a:t>
            </a:r>
            <a:r>
              <a:rPr lang="en-US" sz="2400" dirty="0" smtClean="0">
                <a:solidFill>
                  <a:srgbClr val="FF0000"/>
                </a:solidFill>
              </a:rPr>
              <a:t>account, </a:t>
            </a:r>
            <a:r>
              <a:rPr lang="en-US" sz="2400" dirty="0">
                <a:solidFill>
                  <a:srgbClr val="FF0000"/>
                </a:solidFill>
              </a:rPr>
              <a:t>and will communicate this information to you prior to registration.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Entering </a:t>
            </a:r>
            <a:r>
              <a:rPr lang="en-US" sz="2400" dirty="0">
                <a:solidFill>
                  <a:srgbClr val="FF0000"/>
                </a:solidFill>
              </a:rPr>
              <a:t>this combination during registration will link the vendor numbers into a single </a:t>
            </a:r>
            <a:r>
              <a:rPr lang="en-US" sz="2400" dirty="0" smtClean="0">
                <a:solidFill>
                  <a:srgbClr val="FF0000"/>
                </a:solidFill>
              </a:rPr>
              <a:t>account for each Tax ID. </a:t>
            </a:r>
          </a:p>
          <a:p>
            <a:pPr>
              <a:spcAft>
                <a:spcPts val="12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3015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DS1891 Update Process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Once you return the enrollment form to TCRC, you will receive a username and password for login to the Portal, along with instructions</a:t>
            </a:r>
          </a:p>
          <a:p>
            <a:r>
              <a:rPr lang="en-US" sz="2400" dirty="0" smtClean="0"/>
              <a:t>The URL for accessing the portal is </a:t>
            </a:r>
            <a:r>
              <a:rPr lang="en-US" sz="2400" dirty="0" smtClean="0">
                <a:solidFill>
                  <a:srgbClr val="7030A0"/>
                </a:solidFill>
                <a:hlinkClick r:id="rId2"/>
              </a:rPr>
              <a:t>www.sanctionscreeningnow.com</a:t>
            </a:r>
            <a:r>
              <a:rPr lang="en-US" sz="2400" dirty="0" smtClean="0">
                <a:solidFill>
                  <a:srgbClr val="7030A0"/>
                </a:solidFill>
              </a:rPr>
              <a:t>  </a:t>
            </a:r>
          </a:p>
          <a:p>
            <a:r>
              <a:rPr lang="en-US" sz="2400" dirty="0" smtClean="0"/>
              <a:t>TCRC will be using a third party administrator, OIG </a:t>
            </a:r>
            <a:r>
              <a:rPr lang="en-US" sz="2400" dirty="0"/>
              <a:t>Compliance NOW (OIG/CN</a:t>
            </a:r>
            <a:r>
              <a:rPr lang="en-US" sz="2400" dirty="0" smtClean="0"/>
              <a:t>), to conduct the Exclusion Checks</a:t>
            </a:r>
          </a:p>
          <a:p>
            <a:r>
              <a:rPr lang="en-US" sz="2400" dirty="0"/>
              <a:t>OIG/CN is a licensed investigative company based in upstate NY</a:t>
            </a:r>
          </a:p>
          <a:p>
            <a:r>
              <a:rPr lang="en-US" sz="2400" dirty="0"/>
              <a:t>The company specializes in sanction screening to identify “excluded” companies and </a:t>
            </a:r>
            <a:r>
              <a:rPr lang="en-US" sz="2400" dirty="0" smtClean="0"/>
              <a:t>individuals</a:t>
            </a:r>
          </a:p>
        </p:txBody>
      </p:sp>
      <p:pic>
        <p:nvPicPr>
          <p:cNvPr id="5" name="Picture 2" descr="OIG ComplianceNOW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987095"/>
            <a:ext cx="2762250" cy="718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u="sng" dirty="0" smtClean="0"/>
              <a:t>Super Vendor Home Page</a:t>
            </a:r>
            <a:endParaRPr lang="en-US" u="sng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759562"/>
            <a:ext cx="4800600" cy="37174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>
            <a:off x="6019800" y="4191000"/>
            <a:ext cx="3810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248400" y="4267200"/>
            <a:ext cx="3810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629400" y="4876800"/>
            <a:ext cx="3810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12192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You will access information for all your vendor numbers from the Home page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/>
              <a:t>Click on each Edit DS link to make updates to the DS form for that vendor #; you must update and submit </a:t>
            </a:r>
            <a:r>
              <a:rPr lang="en-US" u="sng" dirty="0" smtClean="0"/>
              <a:t>each form separately </a:t>
            </a:r>
            <a:r>
              <a:rPr lang="en-US" dirty="0" smtClean="0"/>
              <a:t>for screening to occur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Use the Print DS link to print each form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Once the report is ready, click the blue View PDF icon to see the report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Copy Feature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71731"/>
            <a:ext cx="5410200" cy="25384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>
            <a:off x="5257800" y="4114800"/>
            <a:ext cx="6858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43000" y="1334869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You can use the COPY button to copy all information to each form</a:t>
            </a:r>
          </a:p>
          <a:p>
            <a:pPr marL="171450" indent="-171450"/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If you have many forms to complete, it will be easier to complete one form, then copy all fields to the other forms, then make changes as necessary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/>
              <a:t>Portal Login</a:t>
            </a:r>
            <a:endParaRPr lang="en-US" u="sng" dirty="0"/>
          </a:p>
        </p:txBody>
      </p:sp>
      <p:pic>
        <p:nvPicPr>
          <p:cNvPr id="5" name="Picture 2" descr="OIG ComplianceNOW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987095"/>
            <a:ext cx="2762250" cy="718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Portal Login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838200"/>
          </a:xfrm>
        </p:spPr>
        <p:txBody>
          <a:bodyPr>
            <a:normAutofit/>
          </a:bodyPr>
          <a:lstStyle/>
          <a:p>
            <a:pPr marL="225425" indent="-225425"/>
            <a:r>
              <a:rPr lang="en-US" sz="2000" dirty="0" smtClean="0"/>
              <a:t>When you access your account after Registration, you will use the orange Login button at the top of the portal page</a:t>
            </a:r>
            <a:endParaRPr lang="en-US" sz="2000" dirty="0"/>
          </a:p>
        </p:txBody>
      </p:sp>
      <p:pic>
        <p:nvPicPr>
          <p:cNvPr id="5" name="Picture 2" descr="OIG ComplianceNOW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987095"/>
            <a:ext cx="2762250" cy="718505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209800"/>
            <a:ext cx="8229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/>
              </a:rPr>
              <a:t>www.sanctionscreeningnow.com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667000"/>
            <a:ext cx="5715000" cy="34802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7315200" y="2209800"/>
            <a:ext cx="304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Login</a:t>
            </a:r>
            <a:endParaRPr lang="en-US" u="sng" dirty="0"/>
          </a:p>
        </p:txBody>
      </p:sp>
      <p:pic>
        <p:nvPicPr>
          <p:cNvPr id="4" name="Picture 2" descr="OIG ComplianceNOW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987095"/>
            <a:ext cx="2762250" cy="71850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590800"/>
            <a:ext cx="5872162" cy="31055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447800"/>
            <a:ext cx="8534400" cy="990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 your email address and password, then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hit Submit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aseline="0" dirty="0" smtClean="0"/>
              <a:t>You</a:t>
            </a:r>
            <a:r>
              <a:rPr lang="en-US" sz="2000" dirty="0" smtClean="0"/>
              <a:t> can Reset your password using this page, or you can retrieve your forgotten password, by using the blue buttons below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Comments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01000" cy="3962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Direct </a:t>
            </a:r>
            <a:r>
              <a:rPr lang="en-US" sz="2400" u="sng" dirty="0" smtClean="0"/>
              <a:t>vendorization questions </a:t>
            </a:r>
            <a:r>
              <a:rPr lang="en-US" sz="2400" dirty="0" smtClean="0"/>
              <a:t>to TCRC’s Resource Development staff.</a:t>
            </a:r>
          </a:p>
          <a:p>
            <a:r>
              <a:rPr lang="en-US" sz="2400" dirty="0" smtClean="0"/>
              <a:t>Direct </a:t>
            </a:r>
            <a:r>
              <a:rPr lang="en-US" sz="2400" u="sng" dirty="0" smtClean="0"/>
              <a:t>portal and screening questions </a:t>
            </a:r>
            <a:r>
              <a:rPr lang="en-US" sz="2400" dirty="0" smtClean="0"/>
              <a:t>to OIG/CN:</a:t>
            </a:r>
          </a:p>
          <a:p>
            <a:pPr lvl="1"/>
            <a:r>
              <a:rPr lang="en-US" sz="2400" dirty="0" smtClean="0"/>
              <a:t>Toll free:  (866) 237-7711 or (607) 240-2400</a:t>
            </a:r>
          </a:p>
          <a:p>
            <a:pPr lvl="1"/>
            <a:r>
              <a:rPr lang="en-US" sz="2400" dirty="0" smtClean="0"/>
              <a:t>Ask for Tia Allen or Cathy Wolfanger</a:t>
            </a:r>
          </a:p>
          <a:p>
            <a:pPr lvl="1"/>
            <a:r>
              <a:rPr lang="en-US" sz="2400" dirty="0" smtClean="0"/>
              <a:t>Email at </a:t>
            </a:r>
            <a:r>
              <a:rPr lang="en-US" sz="2400" dirty="0" smtClean="0">
                <a:hlinkClick r:id="rId2"/>
              </a:rPr>
              <a:t>info@oigcompliancenow.com</a:t>
            </a:r>
            <a:r>
              <a:rPr lang="en-US" sz="2400" dirty="0" smtClean="0"/>
              <a:t> 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5" name="Picture 2" descr="OIG ComplianceNOW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987095"/>
            <a:ext cx="2762250" cy="71850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791200"/>
            <a:ext cx="2792650" cy="853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OIG Compliance NOW (OIG/CN)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All </a:t>
            </a:r>
            <a:r>
              <a:rPr lang="en-US" sz="2400" dirty="0"/>
              <a:t>names listed on the DS1891 forms (both individuals and businesses) will be checked by OIG/CN</a:t>
            </a:r>
          </a:p>
          <a:p>
            <a:r>
              <a:rPr lang="en-US" sz="2400" dirty="0"/>
              <a:t>OIG/CN will check both the Office of the Inspector General (OIG LEIE) and California </a:t>
            </a:r>
            <a:r>
              <a:rPr lang="en-US" sz="2400" dirty="0" err="1"/>
              <a:t>Medi</a:t>
            </a:r>
            <a:r>
              <a:rPr lang="en-US" sz="2400" dirty="0"/>
              <a:t>-Cal exclusion lists</a:t>
            </a:r>
          </a:p>
          <a:p>
            <a:r>
              <a:rPr lang="en-US" sz="2400" dirty="0"/>
              <a:t>Sanction screening checks business names, or first and last names of individuals</a:t>
            </a:r>
          </a:p>
          <a:p>
            <a:r>
              <a:rPr lang="en-US" sz="2400" dirty="0" smtClean="0"/>
              <a:t>They </a:t>
            </a:r>
            <a:r>
              <a:rPr lang="en-US" sz="2400" dirty="0"/>
              <a:t>will then investigate any name matches or “hits” that are discovered</a:t>
            </a:r>
          </a:p>
          <a:p>
            <a:r>
              <a:rPr lang="en-US" sz="2400" dirty="0" smtClean="0"/>
              <a:t>Common </a:t>
            </a:r>
            <a:r>
              <a:rPr lang="en-US" sz="2400" dirty="0"/>
              <a:t>names will “hit”, such as Maria Rodriguez, John Smith, and Pamela Anderson</a:t>
            </a:r>
          </a:p>
          <a:p>
            <a:r>
              <a:rPr lang="en-US" sz="2400" dirty="0" smtClean="0"/>
              <a:t>An “excluded” party cannot receive Federal/State medical assistance money</a:t>
            </a:r>
          </a:p>
        </p:txBody>
      </p:sp>
      <p:pic>
        <p:nvPicPr>
          <p:cNvPr id="5" name="Picture 2" descr="OIG ComplianceNOW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987095"/>
            <a:ext cx="2762250" cy="718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OIG/CN Sanction Screening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OIG/CN Investigators will work to </a:t>
            </a:r>
            <a:r>
              <a:rPr lang="en-US" sz="2400" b="1" dirty="0" smtClean="0"/>
              <a:t>clear false name hits</a:t>
            </a:r>
          </a:p>
          <a:p>
            <a:r>
              <a:rPr lang="en-US" sz="2400" dirty="0" smtClean="0"/>
              <a:t>If required, OIG/CN will call the Portal Administrator to obtain information needed to clear the name hits</a:t>
            </a:r>
          </a:p>
          <a:p>
            <a:r>
              <a:rPr lang="en-US" sz="2400" dirty="0" smtClean="0"/>
              <a:t>Please complete as many fields on the DS1891 form as possible, so that OIG/CN can use that information to conduct their investigations</a:t>
            </a:r>
          </a:p>
        </p:txBody>
      </p:sp>
      <p:pic>
        <p:nvPicPr>
          <p:cNvPr id="5" name="Picture 2" descr="OIG ComplianceNOW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987095"/>
            <a:ext cx="2762250" cy="718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/>
              <a:t>Portal Screen Shots &amp; Instructions</a:t>
            </a:r>
            <a:endParaRPr lang="en-US" u="sng" dirty="0"/>
          </a:p>
        </p:txBody>
      </p:sp>
      <p:pic>
        <p:nvPicPr>
          <p:cNvPr id="5" name="Picture 2" descr="OIG ComplianceNOW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987095"/>
            <a:ext cx="2762250" cy="718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Registration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 to </a:t>
            </a:r>
            <a:r>
              <a:rPr lang="en-US" sz="2800" dirty="0" smtClean="0">
                <a:hlinkClick r:id="rId2"/>
              </a:rPr>
              <a:t>www.sanctionscreeningnow.com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Click on the orange Register button on the home page</a:t>
            </a:r>
          </a:p>
          <a:p>
            <a:endParaRPr lang="en-US" sz="2800" dirty="0" smtClean="0"/>
          </a:p>
        </p:txBody>
      </p:sp>
      <p:pic>
        <p:nvPicPr>
          <p:cNvPr id="5" name="Picture 2" descr="OIG ComplianceNOW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987095"/>
            <a:ext cx="2762250" cy="71850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667000"/>
            <a:ext cx="6172200" cy="3352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7010400" y="2971800"/>
            <a:ext cx="12954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Registration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382000" cy="3962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 Type of Business, select CA Regional Center Vendor</a:t>
            </a:r>
          </a:p>
          <a:p>
            <a:r>
              <a:rPr lang="en-US" sz="2800" dirty="0" smtClean="0"/>
              <a:t>Then enter the vendor # that was provided to you by TCRC for registration purposes</a:t>
            </a:r>
          </a:p>
        </p:txBody>
      </p:sp>
      <p:pic>
        <p:nvPicPr>
          <p:cNvPr id="5" name="Picture 2" descr="OIG ComplianceNOW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987095"/>
            <a:ext cx="2762250" cy="718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hlinkClick r:id="rId2"/>
              </a:rPr>
              <a:t>https://www.sanctionscreeningnow.com/OIGComplianceVendor/Registration.aspx/Form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601" y="1600200"/>
            <a:ext cx="8721799" cy="358616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1295400" y="4114800"/>
            <a:ext cx="16002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295400" y="4495800"/>
            <a:ext cx="16002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4020</TotalTime>
  <Words>1315</Words>
  <Application>Microsoft Office PowerPoint</Application>
  <PresentationFormat>On-screen Show (4:3)</PresentationFormat>
  <Paragraphs>120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Tri-Counties Regional Center (TCRC) DS1891 Compliance Website Information and Instructions</vt:lpstr>
      <vt:lpstr>DS1891 Update Process</vt:lpstr>
      <vt:lpstr>DS1891 Update Process</vt:lpstr>
      <vt:lpstr>OIG Compliance NOW (OIG/CN)</vt:lpstr>
      <vt:lpstr>OIG/CN Sanction Screening</vt:lpstr>
      <vt:lpstr>Portal Screen Shots &amp; Instructions</vt:lpstr>
      <vt:lpstr>Registration</vt:lpstr>
      <vt:lpstr>Registration</vt:lpstr>
      <vt:lpstr>https://www.sanctionscreeningnow.com/OIGComplianceVendor/Registration.aspx/Form </vt:lpstr>
      <vt:lpstr>Registration</vt:lpstr>
      <vt:lpstr>Registration</vt:lpstr>
      <vt:lpstr>Privacy Policy</vt:lpstr>
      <vt:lpstr>Company Profile</vt:lpstr>
      <vt:lpstr>Portal Admin</vt:lpstr>
      <vt:lpstr>Home Page</vt:lpstr>
      <vt:lpstr>User Management</vt:lpstr>
      <vt:lpstr>DS1891 Form</vt:lpstr>
      <vt:lpstr>DS1891 Form</vt:lpstr>
      <vt:lpstr>DS1891 Form</vt:lpstr>
      <vt:lpstr>DS1891 Form</vt:lpstr>
      <vt:lpstr>DS1891 Form</vt:lpstr>
      <vt:lpstr>DS1891 Form</vt:lpstr>
      <vt:lpstr>Download Screening Report</vt:lpstr>
      <vt:lpstr>Download Screening Report</vt:lpstr>
      <vt:lpstr>Download Screening Report</vt:lpstr>
      <vt:lpstr>Biennial Screenings</vt:lpstr>
      <vt:lpstr>  *Super Vendors    *Vendors with multiple vendor numbers</vt:lpstr>
      <vt:lpstr>Super Vendors</vt:lpstr>
      <vt:lpstr>PowerPoint Presentation</vt:lpstr>
      <vt:lpstr>Super Vendor Home Page</vt:lpstr>
      <vt:lpstr>Form Copy Feature</vt:lpstr>
      <vt:lpstr>Portal Login</vt:lpstr>
      <vt:lpstr>Portal Login</vt:lpstr>
      <vt:lpstr>Login</vt:lpstr>
      <vt:lpstr>Comments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Los Angeles County Regional Center Portal Webinar Demo</dc:title>
  <dc:creator>Tia Palka</dc:creator>
  <cp:lastModifiedBy>TCRC User</cp:lastModifiedBy>
  <cp:revision>100</cp:revision>
  <dcterms:created xsi:type="dcterms:W3CDTF">2014-04-13T15:02:33Z</dcterms:created>
  <dcterms:modified xsi:type="dcterms:W3CDTF">2015-01-05T17:26:54Z</dcterms:modified>
</cp:coreProperties>
</file>